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  <p:sldMasterId id="2147483670" r:id="rId2"/>
  </p:sldMasterIdLst>
  <p:notesMasterIdLst>
    <p:notesMasterId r:id="rId28"/>
  </p:notesMasterIdLst>
  <p:sldIdLst>
    <p:sldId id="256" r:id="rId3"/>
    <p:sldId id="258" r:id="rId4"/>
    <p:sldId id="262" r:id="rId5"/>
    <p:sldId id="267" r:id="rId6"/>
    <p:sldId id="266" r:id="rId7"/>
    <p:sldId id="268" r:id="rId8"/>
    <p:sldId id="259" r:id="rId9"/>
    <p:sldId id="269" r:id="rId10"/>
    <p:sldId id="264" r:id="rId11"/>
    <p:sldId id="265" r:id="rId12"/>
    <p:sldId id="274" r:id="rId13"/>
    <p:sldId id="275" r:id="rId14"/>
    <p:sldId id="272" r:id="rId15"/>
    <p:sldId id="283" r:id="rId16"/>
    <p:sldId id="284" r:id="rId17"/>
    <p:sldId id="286" r:id="rId18"/>
    <p:sldId id="287" r:id="rId19"/>
    <p:sldId id="288" r:id="rId20"/>
    <p:sldId id="276" r:id="rId21"/>
    <p:sldId id="278" r:id="rId22"/>
    <p:sldId id="285" r:id="rId23"/>
    <p:sldId id="289" r:id="rId24"/>
    <p:sldId id="279" r:id="rId25"/>
    <p:sldId id="280" r:id="rId26"/>
    <p:sldId id="281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Roboto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A51B"/>
    <a:srgbClr val="5CB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21" autoAdjust="0"/>
    <p:restoredTop sz="94660"/>
  </p:normalViewPr>
  <p:slideViewPr>
    <p:cSldViewPr snapToGrid="0">
      <p:cViewPr varScale="1">
        <p:scale>
          <a:sx n="84" d="100"/>
          <a:sy n="84" d="100"/>
        </p:scale>
        <p:origin x="556" y="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709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14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5306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645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-GB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399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 flipH="1">
            <a:off x="8246399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745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6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6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18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377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56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754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594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131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32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509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39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GB" sz="1400" smtClean="0"/>
              <a:pPr>
                <a:buClr>
                  <a:srgbClr val="000000"/>
                </a:buClr>
                <a:buSzPct val="25000"/>
              </a:pPr>
              <a:t>‹Nr.›</a:t>
            </a:fld>
            <a:endParaRPr lang="en-GB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1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1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1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189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377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566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754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5943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131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32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509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39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GB" sz="1400" smtClean="0"/>
              <a:pPr>
                <a:buClr>
                  <a:srgbClr val="000000"/>
                </a:buClr>
                <a:buSzPct val="25000"/>
              </a:pPr>
              <a:t>‹Nr.›</a:t>
            </a:fld>
            <a:endParaRPr lang="en-GB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39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GB" sz="1400" smtClean="0"/>
              <a:pPr>
                <a:buClr>
                  <a:srgbClr val="000000"/>
                </a:buClr>
                <a:buSzPct val="25000"/>
              </a:pPr>
              <a:t>‹Nr.›</a:t>
            </a:fld>
            <a:endParaRPr lang="en-GB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 flipH="1">
            <a:off x="8246402" y="4245927"/>
            <a:ext cx="897599" cy="897599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/>
          <p:nvPr/>
        </p:nvSpPr>
        <p:spPr>
          <a:xfrm flipH="1">
            <a:off x="8246402" y="4245877"/>
            <a:ext cx="897599" cy="897599"/>
          </a:xfrm>
          <a:prstGeom prst="round1Rect">
            <a:avLst>
              <a:gd name="adj" fmla="val 16667"/>
            </a:avLst>
          </a:prstGeom>
          <a:solidFill>
            <a:schemeClr val="lt1">
              <a:alpha val="6745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390526" y="1819275"/>
            <a:ext cx="8222100" cy="933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390526" y="2789131"/>
            <a:ext cx="8222100" cy="43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18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377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56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754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594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131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32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509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GB" sz="1400" smtClean="0"/>
              <a:pPr>
                <a:buClr>
                  <a:srgbClr val="000000"/>
                </a:buClr>
                <a:buSzPct val="25000"/>
              </a:pPr>
              <a:t>‹Nr.›</a:t>
            </a:fld>
            <a:endParaRPr lang="en-GB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gradFill>
          <a:gsLst>
            <a:gs pos="0">
              <a:srgbClr val="EEF7FF"/>
            </a:gs>
            <a:gs pos="19000">
              <a:srgbClr val="92D050"/>
            </a:gs>
            <a:gs pos="64000">
              <a:srgbClr val="5CB30D"/>
            </a:gs>
            <a:gs pos="88000">
              <a:schemeClr val="lt1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 rot="10800000" flipH="1">
            <a:off x="0" y="1685997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71901" y="738727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71901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189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377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566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754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5943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131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32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509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GB" sz="1400" smtClean="0"/>
              <a:pPr>
                <a:buClr>
                  <a:srgbClr val="000000"/>
                </a:buClr>
                <a:buSzPct val="25000"/>
              </a:pPr>
              <a:t>‹Nr.›</a:t>
            </a:fld>
            <a:endParaRPr lang="en-GB" sz="140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34258" y="70178"/>
            <a:ext cx="2762142" cy="79677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438" y="124853"/>
            <a:ext cx="1397175" cy="3346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60951" y="2065350"/>
            <a:ext cx="8222100" cy="1012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fld id="{00000000-1234-1234-1234-123412341234}" type="slidenum">
              <a:rPr lang="en-GB" sz="1400" smtClean="0">
                <a:solidFill>
                  <a:schemeClr val="lt1"/>
                </a:solidFill>
              </a:rPr>
              <a:pPr>
                <a:buClr>
                  <a:schemeClr val="lt1"/>
                </a:buClr>
                <a:buSzPct val="25000"/>
              </a:pPr>
              <a:t>‹Nr.›</a:t>
            </a:fld>
            <a:endParaRPr lang="en-GB" sz="140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 rot="10800000" flipH="1">
            <a:off x="0" y="1685997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71901" y="738727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71901" y="1919075"/>
            <a:ext cx="3999897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189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377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566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754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5943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131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32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509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4694252" y="1919075"/>
            <a:ext cx="3999897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189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377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566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754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5943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131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32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509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GB" sz="1400" smtClean="0"/>
              <a:pPr>
                <a:buClr>
                  <a:srgbClr val="000000"/>
                </a:buClr>
                <a:buSzPct val="25000"/>
              </a:pPr>
              <a:t>‹Nr.›</a:t>
            </a:fld>
            <a:endParaRPr lang="en-GB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 rot="10800000" flipH="1">
            <a:off x="0" y="656398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98251" y="16350"/>
            <a:ext cx="8826599" cy="6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GB" sz="1400" smtClean="0"/>
              <a:pPr>
                <a:buClr>
                  <a:srgbClr val="000000"/>
                </a:buClr>
                <a:buSzPct val="25000"/>
              </a:pPr>
              <a:t>‹Nr.›</a:t>
            </a:fld>
            <a:endParaRPr lang="en-GB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 rot="10800000" flipH="1">
            <a:off x="3276600" y="25"/>
            <a:ext cx="58674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/>
          <p:nvPr/>
        </p:nvSpPr>
        <p:spPr>
          <a:xfrm rot="-5400000">
            <a:off x="759149" y="2517450"/>
            <a:ext cx="5143499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226078" y="357802"/>
            <a:ext cx="2807999" cy="9533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226076" y="1465800"/>
            <a:ext cx="2807999" cy="31634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189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377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566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754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5943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131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32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509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GB" sz="1400" smtClean="0"/>
              <a:pPr>
                <a:buClr>
                  <a:srgbClr val="000000"/>
                </a:buClr>
                <a:buSzPct val="25000"/>
              </a:pPr>
              <a:t>‹Nr.›</a:t>
            </a:fld>
            <a:endParaRPr lang="en-GB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90251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fld id="{00000000-1234-1234-1234-123412341234}" type="slidenum">
              <a:rPr lang="en-GB" sz="1400" smtClean="0">
                <a:solidFill>
                  <a:schemeClr val="lt1"/>
                </a:solidFill>
              </a:rPr>
              <a:pPr>
                <a:buClr>
                  <a:schemeClr val="lt1"/>
                </a:buClr>
                <a:buSzPct val="25000"/>
              </a:pPr>
              <a:t>‹Nr.›</a:t>
            </a:fld>
            <a:endParaRPr lang="en-GB" sz="140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 flipH="1">
            <a:off x="0" y="1"/>
            <a:ext cx="45720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/>
          <p:nvPr/>
        </p:nvSpPr>
        <p:spPr>
          <a:xfrm rot="5400000">
            <a:off x="1946422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7" cy="14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4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197" cy="123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189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377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566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754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5943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131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32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509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4939500" y="724201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189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377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566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754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5943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131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32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509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fld id="{00000000-1234-1234-1234-123412341234}" type="slidenum">
              <a:rPr lang="en-GB" sz="1400" smtClean="0">
                <a:solidFill>
                  <a:schemeClr val="lt1"/>
                </a:solidFill>
              </a:rPr>
              <a:pPr>
                <a:buClr>
                  <a:schemeClr val="lt1"/>
                </a:buClr>
                <a:buSzPct val="25000"/>
              </a:pPr>
              <a:t>‹Nr.›</a:t>
            </a:fld>
            <a:endParaRPr lang="en-GB" sz="140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10800000" flipH="1">
            <a:off x="0" y="1685998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71901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71901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189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377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566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754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5943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131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32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509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23539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GB" sz="1400" smtClean="0"/>
              <a:pPr>
                <a:buClr>
                  <a:srgbClr val="000000"/>
                </a:buClr>
                <a:buSzPct val="25000"/>
              </a:pPr>
              <a:t>‹Nr.›</a:t>
            </a:fld>
            <a:endParaRPr lang="en-GB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75501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1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75501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189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377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566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754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5943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131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32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509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GB" sz="1400" smtClean="0"/>
              <a:pPr>
                <a:buClr>
                  <a:srgbClr val="000000"/>
                </a:buClr>
                <a:buSzPct val="25000"/>
              </a:pPr>
              <a:t>‹Nr.›</a:t>
            </a:fld>
            <a:endParaRPr lang="en-GB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GB" sz="1400" smtClean="0"/>
              <a:pPr>
                <a:buClr>
                  <a:srgbClr val="000000"/>
                </a:buClr>
                <a:buSzPct val="25000"/>
              </a:pPr>
              <a:t>‹Nr.›</a:t>
            </a:fld>
            <a:endParaRPr lang="en-GB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60951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39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fld id="{00000000-1234-1234-1234-123412341234}" type="slidenum">
              <a:rPr lang="en-GB" sz="1400" smtClean="0">
                <a:solidFill>
                  <a:schemeClr val="lt1"/>
                </a:solidFill>
              </a:rPr>
              <a:pPr>
                <a:buClr>
                  <a:schemeClr val="lt1"/>
                </a:buClr>
                <a:buSzPct val="25000"/>
              </a:pPr>
              <a:t>‹Nr.›</a:t>
            </a:fld>
            <a:endParaRPr lang="en-GB" sz="140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5998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1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1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189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377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566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754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5943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131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32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509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1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189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377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566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754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5943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131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32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509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39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GB" sz="1400" smtClean="0"/>
              <a:pPr>
                <a:buClr>
                  <a:srgbClr val="000000"/>
                </a:buClr>
                <a:buSzPct val="25000"/>
              </a:pPr>
              <a:t>‹Nr.›</a:t>
            </a:fld>
            <a:endParaRPr lang="en-GB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398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1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39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GB" sz="1400" smtClean="0"/>
              <a:pPr>
                <a:buClr>
                  <a:srgbClr val="000000"/>
                </a:buClr>
                <a:buSzPct val="25000"/>
              </a:pPr>
              <a:t>‹Nr.›</a:t>
            </a:fld>
            <a:endParaRPr lang="en-GB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3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/>
          <p:nvPr/>
        </p:nvSpPr>
        <p:spPr>
          <a:xfrm rot="-5400000">
            <a:off x="759147" y="2517449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189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377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566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754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5943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131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32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509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39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GB" sz="1400" smtClean="0"/>
              <a:pPr>
                <a:buClr>
                  <a:srgbClr val="000000"/>
                </a:buClr>
                <a:buSzPct val="25000"/>
              </a:pPr>
              <a:t>‹Nr.›</a:t>
            </a:fld>
            <a:endParaRPr lang="en-GB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1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39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fld id="{00000000-1234-1234-1234-123412341234}" type="slidenum">
              <a:rPr lang="en-GB" sz="1400" smtClean="0">
                <a:solidFill>
                  <a:schemeClr val="lt1"/>
                </a:solidFill>
              </a:rPr>
              <a:pPr>
                <a:buClr>
                  <a:schemeClr val="lt1"/>
                </a:buClr>
                <a:buSzPct val="25000"/>
              </a:pPr>
              <a:t>‹Nr.›</a:t>
            </a:fld>
            <a:endParaRPr lang="en-GB" sz="140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47"/>
          <p:cNvSpPr/>
          <p:nvPr/>
        </p:nvSpPr>
        <p:spPr>
          <a:xfrm rot="5400000">
            <a:off x="1946423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4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8"/>
            <a:ext cx="4045200" cy="123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189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377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566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754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5943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131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32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509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189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377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566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754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5943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131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32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509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39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fld id="{00000000-1234-1234-1234-123412341234}" type="slidenum">
              <a:rPr lang="en-GB" sz="1400" smtClean="0">
                <a:solidFill>
                  <a:schemeClr val="lt1"/>
                </a:solidFill>
              </a:rPr>
              <a:pPr>
                <a:buClr>
                  <a:schemeClr val="lt1"/>
                </a:buClr>
                <a:buSzPct val="25000"/>
              </a:pPr>
              <a:t>‹Nr.›</a:t>
            </a:fld>
            <a:endParaRPr lang="en-GB" sz="140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-1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3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1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189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377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566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754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5943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131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32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509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39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fld id="{00000000-1234-1234-1234-123412341234}" type="slidenum">
              <a:rPr lang="en-GB" sz="1400" smtClean="0">
                <a:solidFill>
                  <a:schemeClr val="lt1"/>
                </a:solidFill>
              </a:rPr>
              <a:pPr>
                <a:buClr>
                  <a:schemeClr val="lt1"/>
                </a:buClr>
                <a:buSzPct val="25000"/>
              </a:pPr>
              <a:t>‹Nr.›</a:t>
            </a:fld>
            <a:endParaRPr lang="en-GB" sz="140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EF7FF"/>
            </a:gs>
            <a:gs pos="29000">
              <a:srgbClr val="FFC000"/>
            </a:gs>
            <a:gs pos="64000">
              <a:srgbClr val="C00000"/>
            </a:gs>
            <a:gs pos="88000">
              <a:schemeClr val="lt1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1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1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39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buClr>
                <a:schemeClr val="lt2"/>
              </a:buClr>
              <a:buSzPct val="25000"/>
            </a:pPr>
            <a:fld id="{00000000-1234-1234-1234-123412341234}" type="slidenum">
              <a:rPr lang="en-GB" sz="1000" smtClean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algn="r">
                <a:buClr>
                  <a:schemeClr val="lt2"/>
                </a:buClr>
                <a:buSzPct val="25000"/>
              </a:pPr>
              <a:t>‹Nr.›</a:t>
            </a:fld>
            <a:endParaRPr lang="en-GB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EF7FF"/>
            </a:gs>
            <a:gs pos="29000">
              <a:srgbClr val="FFC000"/>
            </a:gs>
            <a:gs pos="64000">
              <a:srgbClr val="C00000"/>
            </a:gs>
            <a:gs pos="88000">
              <a:schemeClr val="lt1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71901" y="738727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71901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buClr>
                <a:schemeClr val="lt2"/>
              </a:buClr>
              <a:buSzPct val="25000"/>
            </a:pPr>
            <a:fld id="{00000000-1234-1234-1234-123412341234}" type="slidenum">
              <a:rPr lang="en-GB" sz="1000" smtClean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algn="r">
                <a:buClr>
                  <a:schemeClr val="lt2"/>
                </a:buClr>
                <a:buSzPct val="25000"/>
              </a:pPr>
              <a:t>‹Nr.›</a:t>
            </a:fld>
            <a:endParaRPr lang="en-GB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achmittagsbetreuung.wikispaces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ph-online.ac.at/ph-ktn/wblv.wbShowLvDetail?pStpSpNr=185300&amp;pSpracheNr=1&amp;pMUISuche=FALS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nformatikwerkstatt.jimdo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-online.ac.at/ph-ktn/wblv.wbShowLvDetail?pStpSpNr=184701&amp;pSpracheNr=1&amp;pMUISuche=FALS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ph-online.ac.at/ph-ktn/wblv.wbShowLvDetail?pStpSpNr=184519&amp;pSpracheNr=1&amp;pMUISuche=FALS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-online.ac.at/ph-ktn/wblv.wbShowLvDetail?pStpSpNr=184612&amp;pSpracheNr=1&amp;pMUISuche=FALS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rmatikdidaktik.com/bewerbe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ph-online.ac.at/ph-ktn/wblv.wbShowLvDetail?pStpSpNr=184612&amp;pSpracheNr=1&amp;pMUISuche=FALS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-online.ac.at/ph-ktn/wbLv.wbShowLVDetail?pStpSpNr=18957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ph-online.ac.at/ph-ktn/wblv.wbShowLvDetail?pStpSpNr=184612&amp;pSpracheNr=1&amp;pMUISuche=FALSE" TargetMode="External"/><Relationship Id="rId4" Type="http://schemas.openxmlformats.org/officeDocument/2006/relationships/hyperlink" Target="https://www.ph-online.ac.at/ph-ktn/wbLv.wbShowLVDetail?pStpSpNr=189577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h-online.ac.at/ph-ktn/wblv.wbShowLvDetail?pStpSpNr=184612&amp;pSpracheNr=1&amp;pMUISuche=FALSE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-online.ac.at/ph-ktn/wblv.wbShowLvDetail?pStpSpNr=184612&amp;pSpracheNr=1&amp;pMUISuche=FALSE" TargetMode="External"/><Relationship Id="rId2" Type="http://schemas.openxmlformats.org/officeDocument/2006/relationships/hyperlink" Target="https://eeducation.at/index.php?id=74&amp;L=0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education.at/index.php?id=210&amp;L=0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h-kaernten.at/schulservic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schulservice@fh-kaernten.at" TargetMode="External"/><Relationship Id="rId4" Type="http://schemas.openxmlformats.org/officeDocument/2006/relationships/hyperlink" Target="http://www.fh-kaernten.at/ueber-die-fh/organisation/servicebereiche/service-fuer-schulen/jahr-der-digitalen-bildun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FxQ1Tpsio0uwUdDnu_WXTAk_mGUWGMtBhEyz6kVEuIhUQUhQNFYyWVA5OUlWUTJWNE1JMjJPMTdSOC4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heroes-of-tomorrow.ne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Andreas.lanner@lanmedia.at" TargetMode="External"/><Relationship Id="rId4" Type="http://schemas.openxmlformats.org/officeDocument/2006/relationships/hyperlink" Target="mailto:support@Lilandit.co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myacker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christian.moertl@kelag.at" TargetMode="External"/><Relationship Id="rId4" Type="http://schemas.openxmlformats.org/officeDocument/2006/relationships/hyperlink" Target="mailto:bernhard@talentify.a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sr-ktn.gv.at/eeducation-kaernten-die-arge-fuer-digitale-bildung/" TargetMode="External"/><Relationship Id="rId7" Type="http://schemas.openxmlformats.org/officeDocument/2006/relationships/hyperlink" Target="https://forms.office.com/Pages/ResponsePage.aspx?id=FxQ1Tpsio0uwUdDnu_WXTAk_mGUWGMtBhEyz6kVEuIhUNENTSUtVUlFOUlZRSEtWNzZKRDdJUE5KRy4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sonja.morak@eeducation.at" TargetMode="External"/><Relationship Id="rId5" Type="http://schemas.openxmlformats.org/officeDocument/2006/relationships/hyperlink" Target="mailto:herbert.rainsperger@ph-kaernten.ac.at" TargetMode="External"/><Relationship Id="rId4" Type="http://schemas.openxmlformats.org/officeDocument/2006/relationships/hyperlink" Target="mailto:birgit.albaner@hak-villach.a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sr-ktn.gv.at/eeducation-kaernten-die-arge-fuer-digitale-bildun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titanpad.com/jddb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komp.a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digicheck.a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.at/bildung/initiativen/wettbewerbe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eesi-impulszentrum.a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msvernetzung.at/mod/page/view.php?id=6332#zehnten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sr-ktn.gv.at/eeducation-kaernten-die-arge-fuer-digitale-bildun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education.a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bX02b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ferinternet.at/saferinternetday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242151" y="4441552"/>
            <a:ext cx="6971099" cy="496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rgbClr val="FFFF00"/>
              </a:buClr>
              <a:buSzPct val="25000"/>
            </a:pPr>
            <a:r>
              <a:rPr lang="en-GB" dirty="0"/>
              <a:t>ARGE </a:t>
            </a:r>
            <a:r>
              <a:rPr lang="en-GB" dirty="0" err="1"/>
              <a:t>eEducation</a:t>
            </a:r>
            <a:r>
              <a:rPr lang="en-GB" dirty="0"/>
              <a:t> Kärnten – Stand </a:t>
            </a:r>
            <a:r>
              <a:rPr lang="en-GB" dirty="0" err="1"/>
              <a:t>März</a:t>
            </a:r>
            <a:r>
              <a:rPr lang="en-GB" dirty="0"/>
              <a:t> 2017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205741" y="1919075"/>
            <a:ext cx="878586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1">
              <a:spcAft>
                <a:spcPts val="0"/>
              </a:spcAft>
              <a:buSzPct val="100000"/>
            </a:pPr>
            <a:r>
              <a:rPr lang="en-GB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GB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Digitale</a:t>
            </a:r>
            <a:r>
              <a:rPr lang="en-GB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Medien</a:t>
            </a:r>
            <a:r>
              <a:rPr lang="en-GB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in der </a:t>
            </a:r>
            <a:r>
              <a:rPr lang="en-GB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schulischen</a:t>
            </a:r>
            <a:r>
              <a:rPr lang="en-GB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Tagesbetreuung</a:t>
            </a:r>
            <a:r>
              <a:rPr lang="en-GB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GB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GB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080" lvl="1" indent="-342891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Nächster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Termin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16.10.2017</a:t>
            </a:r>
          </a:p>
          <a:p>
            <a:pPr marL="800080" lvl="1" indent="-342891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Gemeinsam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Expertise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gewinnen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GB" sz="2400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wikispaces</a:t>
            </a:r>
            <a:endParaRPr lang="en-GB" sz="2400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marL="800080" lvl="1" indent="-342891">
              <a:lnSpc>
                <a:spcPct val="120000"/>
              </a:lnSpc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Anmeldung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über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-online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sobald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freigegeben</a:t>
            </a:r>
            <a:endParaRPr lang="en-GB" sz="2400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471901" y="738727"/>
            <a:ext cx="8222100" cy="767699"/>
          </a:xfrm>
        </p:spPr>
        <p:txBody>
          <a:bodyPr/>
          <a:lstStyle/>
          <a:p>
            <a:r>
              <a:rPr lang="de-DE" sz="4800" dirty="0"/>
              <a:t>Aktuelle </a:t>
            </a:r>
            <a:r>
              <a:rPr lang="en-GB" sz="4800" dirty="0" err="1"/>
              <a:t>Aktivitäten</a:t>
            </a:r>
            <a:endParaRPr lang="de-DE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471901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Aft>
                <a:spcPts val="0"/>
              </a:spcAft>
              <a:buSzPct val="25000"/>
            </a:pPr>
            <a:r>
              <a:rPr lang="en-GB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 Kärnten + UNI Klagenfurt:</a:t>
            </a:r>
            <a:r>
              <a:rPr lang="en-GB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914377" lvl="1" indent="-457189"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Regionales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Fachdidaktikzentrum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für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Informatik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und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Informatikdidaktik</a:t>
            </a:r>
            <a:endParaRPr lang="en-GB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377" lvl="1" indent="-457189"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Angebote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für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Kinder,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Schüler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innen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Lehrkräfte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und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angehende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Lehrer/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innen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914377" lvl="1" indent="-457189"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der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neuen</a:t>
            </a:r>
            <a:r>
              <a:rPr lang="en-GB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Informatik-Werkstatt</a:t>
            </a:r>
            <a:endParaRPr lang="en-GB" sz="2400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471901" y="738727"/>
            <a:ext cx="8222100" cy="767699"/>
          </a:xfrm>
        </p:spPr>
        <p:txBody>
          <a:bodyPr/>
          <a:lstStyle/>
          <a:p>
            <a:r>
              <a:rPr lang="de-DE" sz="4800" dirty="0"/>
              <a:t>Laufende </a:t>
            </a:r>
            <a:r>
              <a:rPr lang="en-GB" sz="4800" dirty="0" err="1"/>
              <a:t>Aktivitäten</a:t>
            </a:r>
            <a:endParaRPr lang="de-DE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471901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Aft>
                <a:spcPts val="0"/>
              </a:spcAft>
              <a:buSzPct val="25000"/>
            </a:pPr>
            <a:r>
              <a:rPr lang="en-GB" sz="2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Bezirkstage</a:t>
            </a:r>
            <a:r>
              <a:rPr lang="en-GB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der </a:t>
            </a:r>
            <a:r>
              <a:rPr lang="en-GB" sz="2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Informatik-Werkstatt</a:t>
            </a:r>
            <a:r>
              <a:rPr lang="en-GB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GB" sz="2200" b="1" dirty="0">
              <a:solidFill>
                <a:srgbClr val="000000"/>
              </a:solidFill>
              <a:latin typeface="Arial"/>
              <a:ea typeface="Calibri"/>
              <a:cs typeface="Arial"/>
              <a:sym typeface="Arial"/>
            </a:endParaRPr>
          </a:p>
          <a:p>
            <a:pPr>
              <a:spcAft>
                <a:spcPts val="0"/>
              </a:spcAft>
              <a:buSzPct val="25000"/>
            </a:pPr>
            <a:br>
              <a:rPr lang="en-GB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200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F2R3ELA203: </a:t>
            </a:r>
            <a:r>
              <a:rPr lang="en-GB" sz="2200" u="sng" dirty="0" err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Bildungsregion</a:t>
            </a:r>
            <a:r>
              <a:rPr lang="en-GB" sz="2200" u="sng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3: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am 4.4.2017 in St. </a:t>
            </a:r>
            <a:r>
              <a:rPr lang="en-GB" sz="2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Veit</a:t>
            </a:r>
            <a:br>
              <a:rPr lang="en-GB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200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F2R4ELA203: </a:t>
            </a:r>
            <a:r>
              <a:rPr lang="en-GB" sz="2200" u="sng" dirty="0" err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Bildungsregion</a:t>
            </a:r>
            <a:r>
              <a:rPr lang="en-GB" sz="2200" u="sng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 4: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am 27.2.2017 in </a:t>
            </a:r>
            <a:r>
              <a:rPr lang="en-GB" sz="2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Völkermarkt</a:t>
            </a:r>
            <a:endParaRPr lang="en-GB"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471901" y="738727"/>
            <a:ext cx="8222100" cy="767699"/>
          </a:xfrm>
        </p:spPr>
        <p:txBody>
          <a:bodyPr/>
          <a:lstStyle/>
          <a:p>
            <a:r>
              <a:rPr lang="de-DE" sz="4800" dirty="0"/>
              <a:t>Laufende </a:t>
            </a:r>
            <a:r>
              <a:rPr lang="en-GB" sz="4800" dirty="0" err="1"/>
              <a:t>Aktivitäten</a:t>
            </a:r>
            <a:endParaRPr lang="de-DE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471901" y="1919075"/>
            <a:ext cx="8672100" cy="27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Aft>
                <a:spcPts val="0"/>
              </a:spcAft>
              <a:buSzPct val="25000"/>
            </a:pPr>
            <a:r>
              <a:rPr lang="en-GB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 Kärnten + VPH:</a:t>
            </a:r>
            <a:r>
              <a:rPr lang="en-GB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Das Handy in der Schule am 24.4. (Mobile Learning): </a:t>
            </a:r>
            <a:r>
              <a:rPr lang="en-GB" sz="2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F2LW01A264 </a:t>
            </a:r>
            <a:endParaRPr lang="en-GB" sz="2400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Aft>
                <a:spcPts val="0"/>
              </a:spcAft>
              <a:buSzPct val="25000"/>
            </a:pPr>
            <a:endParaRPr lang="en-GB" sz="2400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Aft>
                <a:spcPts val="0"/>
              </a:spcAft>
              <a:buSzPct val="25000"/>
            </a:pPr>
            <a:r>
              <a:rPr lang="en-GB" sz="2800" b="1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EduDays</a:t>
            </a:r>
            <a:r>
              <a:rPr lang="en-GB" sz="28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Krems</a:t>
            </a:r>
            <a:r>
              <a:rPr lang="en-GB" sz="28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:</a:t>
            </a:r>
            <a:b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 5. und 6.4. in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Krems</a:t>
            </a:r>
            <a:endParaRPr lang="en-GB" sz="2400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marL="800080" lvl="1" indent="-342891">
              <a:spcAft>
                <a:spcPts val="0"/>
              </a:spcAft>
              <a:buSzPct val="100000"/>
              <a:buFont typeface="Arial"/>
              <a:buChar char="•"/>
            </a:pPr>
            <a:endParaRPr lang="en-GB" sz="2400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>
              <a:spcBef>
                <a:spcPts val="1600"/>
              </a:spcBef>
              <a:spcAft>
                <a:spcPts val="0"/>
              </a:spcAft>
              <a:buSzPct val="25000"/>
            </a:pPr>
            <a:endParaRPr dirty="0"/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471901" y="738727"/>
            <a:ext cx="8222100" cy="767699"/>
          </a:xfrm>
        </p:spPr>
        <p:txBody>
          <a:bodyPr/>
          <a:lstStyle/>
          <a:p>
            <a:r>
              <a:rPr lang="de-DE" sz="4800" dirty="0"/>
              <a:t>Geplante </a:t>
            </a:r>
            <a:r>
              <a:rPr lang="en-GB" sz="4800" dirty="0" err="1"/>
              <a:t>Aktivitäten</a:t>
            </a:r>
            <a:endParaRPr lang="de-DE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471901" y="1919075"/>
            <a:ext cx="8672100" cy="27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Aft>
                <a:spcPts val="0"/>
              </a:spcAft>
              <a:buSzPct val="25000"/>
            </a:pPr>
            <a:r>
              <a:rPr lang="en-GB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 Klagenfurt:</a:t>
            </a:r>
            <a:r>
              <a:rPr lang="en-GB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AT" sz="2400" dirty="0">
                <a:solidFill>
                  <a:srgbClr val="000000"/>
                </a:solidFill>
                <a:latin typeface="Calibri"/>
                <a:cs typeface="Calibri"/>
              </a:rPr>
              <a:t>Freitag, 31.3.2017 CCC - </a:t>
            </a:r>
            <a:r>
              <a:rPr lang="de-AT" sz="2400" dirty="0" err="1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Catalyst</a:t>
            </a:r>
            <a:r>
              <a:rPr lang="de-AT" sz="2400" dirty="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 </a:t>
            </a:r>
            <a:r>
              <a:rPr lang="de-AT" sz="2400" dirty="0" err="1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Coding</a:t>
            </a:r>
            <a:r>
              <a:rPr lang="de-AT" sz="2400" dirty="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 Contest </a:t>
            </a:r>
            <a:endParaRPr lang="de-AT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Aft>
                <a:spcPts val="0"/>
              </a:spcAft>
              <a:buSzPct val="25000"/>
            </a:pPr>
            <a:endParaRPr lang="de-AT" sz="2400" b="1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>
              <a:spcAft>
                <a:spcPts val="0"/>
              </a:spcAft>
              <a:buSzPct val="25000"/>
            </a:pPr>
            <a:r>
              <a:rPr lang="en-GB" sz="28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FH Villach:</a:t>
            </a:r>
            <a:b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Jugend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ist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Zukunft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Tage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vom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3.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bis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5.7.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mit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Projektpräsentationen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und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Abschluss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des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Jahres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der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digitalen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Bildung</a:t>
            </a:r>
            <a:endParaRPr lang="en-GB" sz="2400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  <a:p>
            <a:pPr marL="800080" lvl="1" indent="-342891">
              <a:spcAft>
                <a:spcPts val="0"/>
              </a:spcAft>
              <a:buSzPct val="100000"/>
              <a:buFont typeface="Arial"/>
              <a:buChar char="•"/>
            </a:pPr>
            <a:endParaRPr lang="en-GB" sz="2400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  <a:p>
            <a:pPr>
              <a:spcBef>
                <a:spcPts val="1600"/>
              </a:spcBef>
              <a:spcAft>
                <a:spcPts val="0"/>
              </a:spcAft>
              <a:buSzPct val="25000"/>
            </a:pPr>
            <a:endParaRPr dirty="0"/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471901" y="738727"/>
            <a:ext cx="8222100" cy="767699"/>
          </a:xfrm>
        </p:spPr>
        <p:txBody>
          <a:bodyPr/>
          <a:lstStyle/>
          <a:p>
            <a:r>
              <a:rPr lang="de-DE" sz="4800" dirty="0"/>
              <a:t>Geplante </a:t>
            </a:r>
            <a:r>
              <a:rPr lang="en-GB" sz="4800" dirty="0" err="1"/>
              <a:t>Aktivitäten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2896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471901" y="1919075"/>
            <a:ext cx="8672100" cy="27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Aft>
                <a:spcPts val="0"/>
              </a:spcAft>
              <a:buSzPct val="25000"/>
            </a:pPr>
            <a:r>
              <a:rPr lang="en-GB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 Kärnten - </a:t>
            </a:r>
            <a:r>
              <a:rPr lang="en-GB" sz="2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Sommerhochschule</a:t>
            </a:r>
            <a:r>
              <a:rPr lang="en-GB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GB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AT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Dienstag, 5.9</a:t>
            </a:r>
            <a:r>
              <a:rPr lang="de-AT" sz="2400" dirty="0">
                <a:solidFill>
                  <a:srgbClr val="000000"/>
                </a:solidFill>
                <a:latin typeface="Calibri"/>
                <a:cs typeface="Calibri"/>
              </a:rPr>
              <a:t>.2017 ganztägiger WS mit Thomas Strasser </a:t>
            </a:r>
          </a:p>
          <a:p>
            <a:pPr>
              <a:spcAft>
                <a:spcPts val="0"/>
              </a:spcAft>
              <a:buSzPct val="25000"/>
            </a:pPr>
            <a:r>
              <a:rPr lang="de-AT" sz="240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lang="de-AT" sz="2400" dirty="0">
                <a:solidFill>
                  <a:srgbClr val="FF0000"/>
                </a:solidFill>
                <a:hlinkClick r:id="rId3"/>
              </a:rPr>
              <a:t>S2LW01A320</a:t>
            </a:r>
            <a:r>
              <a:rPr lang="de-AT" sz="2400" dirty="0">
                <a:solidFill>
                  <a:srgbClr val="FF0000"/>
                </a:solidFill>
              </a:rPr>
              <a:t>  (Anmeldung bis 31.3.2017)</a:t>
            </a:r>
            <a:br>
              <a:rPr lang="de-AT" sz="2400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de-AT" sz="2400" dirty="0">
                <a:solidFill>
                  <a:srgbClr val="000000"/>
                </a:solidFill>
                <a:latin typeface="Calibri"/>
                <a:cs typeface="Calibri"/>
              </a:rPr>
              <a:t>Mittwoch, 6.9.2017 ganztägiger WS mit Alicia </a:t>
            </a:r>
            <a:r>
              <a:rPr lang="de-AT" sz="2400" dirty="0" err="1">
                <a:solidFill>
                  <a:srgbClr val="000000"/>
                </a:solidFill>
                <a:latin typeface="Calibri"/>
                <a:cs typeface="Calibri"/>
              </a:rPr>
              <a:t>Bankhofer</a:t>
            </a:r>
            <a:br>
              <a:rPr lang="de-AT" sz="2400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de-AT" sz="240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lang="de-AT" sz="2400" dirty="0">
                <a:solidFill>
                  <a:srgbClr val="FF0000"/>
                </a:solidFill>
                <a:hlinkClick r:id="rId4"/>
              </a:rPr>
              <a:t>S3LW01A207</a:t>
            </a:r>
            <a:r>
              <a:rPr lang="de-AT" sz="2400" dirty="0">
                <a:solidFill>
                  <a:srgbClr val="FF0000"/>
                </a:solidFill>
              </a:rPr>
              <a:t> (Anmeldung bis 31.3.2017)</a:t>
            </a:r>
            <a:endParaRPr lang="de-AT" sz="2400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spcAft>
                <a:spcPts val="0"/>
              </a:spcAft>
              <a:buSzPct val="25000"/>
            </a:pPr>
            <a:endParaRPr lang="de-AT" sz="2400" b="1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marL="800080" lvl="1" indent="-342891">
              <a:spcAft>
                <a:spcPts val="0"/>
              </a:spcAft>
              <a:buSzPct val="100000"/>
              <a:buFont typeface="Arial"/>
              <a:buChar char="•"/>
            </a:pPr>
            <a:endParaRPr lang="en-GB" sz="2400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5"/>
            </a:endParaRPr>
          </a:p>
          <a:p>
            <a:pPr>
              <a:spcBef>
                <a:spcPts val="1600"/>
              </a:spcBef>
              <a:spcAft>
                <a:spcPts val="0"/>
              </a:spcAft>
              <a:buSzPct val="25000"/>
            </a:pPr>
            <a:endParaRPr dirty="0"/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471901" y="738727"/>
            <a:ext cx="8222100" cy="767699"/>
          </a:xfrm>
        </p:spPr>
        <p:txBody>
          <a:bodyPr/>
          <a:lstStyle/>
          <a:p>
            <a:r>
              <a:rPr lang="de-DE" sz="4800" dirty="0"/>
              <a:t>Geplante </a:t>
            </a:r>
            <a:r>
              <a:rPr lang="en-GB" sz="4800" dirty="0" err="1"/>
              <a:t>Aktivitäten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329042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eEducation</a:t>
            </a:r>
            <a:r>
              <a:rPr lang="de-AT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Austria </a:t>
            </a:r>
            <a:r>
              <a:rPr lang="de-AT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Expert.Schulen</a:t>
            </a:r>
            <a:r>
              <a:rPr lang="de-AT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AT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müssen </a:t>
            </a:r>
            <a:r>
              <a:rPr lang="de-AT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bis Anfang Juli </a:t>
            </a:r>
            <a:r>
              <a:rPr lang="de-AT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ihre Aktivitäten dokumentiert haben (können auch aus dem Vorjahr sein). </a:t>
            </a:r>
            <a:br>
              <a:rPr lang="de-AT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AT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Member.Schulen</a:t>
            </a:r>
            <a:r>
              <a:rPr lang="de-AT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AT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bekommen nach Erreichen von 100% beim Fortschritts-Balken den Expert-Status.</a:t>
            </a:r>
            <a:br>
              <a:rPr lang="de-AT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AT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Eine Prämierung der </a:t>
            </a:r>
            <a:r>
              <a:rPr lang="de-AT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Top-Schulen</a:t>
            </a:r>
            <a:r>
              <a:rPr lang="de-AT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(mehr als 100%) ist angedacht.</a:t>
            </a:r>
            <a:endParaRPr lang="en-GB" sz="2400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2"/>
            </a:endParaRPr>
          </a:p>
          <a:p>
            <a:endParaRPr lang="de-DE" sz="2400" dirty="0"/>
          </a:p>
        </p:txBody>
      </p:sp>
      <p:sp>
        <p:nvSpPr>
          <p:cNvPr id="4" name="Titel 2"/>
          <p:cNvSpPr>
            <a:spLocks noGrp="1"/>
          </p:cNvSpPr>
          <p:nvPr>
            <p:ph type="title"/>
          </p:nvPr>
        </p:nvSpPr>
        <p:spPr>
          <a:xfrm>
            <a:off x="471901" y="738727"/>
            <a:ext cx="8222100" cy="767699"/>
          </a:xfrm>
        </p:spPr>
        <p:txBody>
          <a:bodyPr/>
          <a:lstStyle/>
          <a:p>
            <a:r>
              <a:rPr lang="de-DE" sz="4800" dirty="0"/>
              <a:t>Wichtige Informationen</a:t>
            </a:r>
          </a:p>
        </p:txBody>
      </p:sp>
    </p:spTree>
    <p:extLst>
      <p:ext uri="{BB962C8B-B14F-4D97-AF65-F5344CB8AC3E}">
        <p14:creationId xmlns:p14="http://schemas.microsoft.com/office/powerpoint/2010/main" val="27388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1901" y="1919075"/>
            <a:ext cx="8554404" cy="2710200"/>
          </a:xfrm>
        </p:spPr>
        <p:txBody>
          <a:bodyPr/>
          <a:lstStyle/>
          <a:p>
            <a:pPr lvl="0">
              <a:spcAft>
                <a:spcPts val="0"/>
              </a:spcAft>
              <a:buSzPct val="25000"/>
            </a:pPr>
            <a:r>
              <a:rPr lang="de-AT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Neue </a:t>
            </a:r>
            <a:r>
              <a:rPr lang="de-AT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Member.Schulen</a:t>
            </a:r>
            <a:r>
              <a:rPr lang="de-AT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AT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registrieren sich auf eeducation.at über den Link </a:t>
            </a:r>
            <a:r>
              <a:rPr lang="de-AT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Mitglied werden</a:t>
            </a:r>
            <a:r>
              <a:rPr lang="de-AT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Auch weitere </a:t>
            </a:r>
            <a:r>
              <a:rPr lang="de-AT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NutzerInnen</a:t>
            </a:r>
            <a:r>
              <a:rPr lang="de-AT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können über diesen </a:t>
            </a:r>
            <a:r>
              <a:rPr lang="de-AT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Link</a:t>
            </a:r>
            <a:r>
              <a:rPr lang="de-AT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angelegt werden. </a:t>
            </a:r>
            <a:br>
              <a:rPr lang="de-AT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AT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Nur der/die </a:t>
            </a:r>
            <a:r>
              <a:rPr lang="de-AT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eEducation</a:t>
            </a:r>
            <a:r>
              <a:rPr lang="de-AT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Verantwortliche kann Aktivitäten einreichen!</a:t>
            </a:r>
            <a:br>
              <a:rPr lang="de-AT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AT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OpenBadges</a:t>
            </a:r>
            <a:r>
              <a:rPr lang="de-AT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werden vom Bundeszentrum mit Punkten versehen.</a:t>
            </a:r>
            <a:endParaRPr lang="en-GB" sz="2400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endParaRPr lang="de-DE" sz="2400" dirty="0"/>
          </a:p>
        </p:txBody>
      </p:sp>
      <p:sp>
        <p:nvSpPr>
          <p:cNvPr id="4" name="Titel 2"/>
          <p:cNvSpPr>
            <a:spLocks noGrp="1"/>
          </p:cNvSpPr>
          <p:nvPr>
            <p:ph type="title"/>
          </p:nvPr>
        </p:nvSpPr>
        <p:spPr>
          <a:xfrm>
            <a:off x="471901" y="738727"/>
            <a:ext cx="8222100" cy="767699"/>
          </a:xfrm>
        </p:spPr>
        <p:txBody>
          <a:bodyPr/>
          <a:lstStyle/>
          <a:p>
            <a:r>
              <a:rPr lang="de-DE" sz="4800" dirty="0"/>
              <a:t>Wichtige Informationen</a:t>
            </a:r>
          </a:p>
        </p:txBody>
      </p:sp>
    </p:spTree>
    <p:extLst>
      <p:ext uri="{BB962C8B-B14F-4D97-AF65-F5344CB8AC3E}">
        <p14:creationId xmlns:p14="http://schemas.microsoft.com/office/powerpoint/2010/main" val="163590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1901" y="1919075"/>
            <a:ext cx="8554404" cy="2710200"/>
          </a:xfrm>
        </p:spPr>
        <p:txBody>
          <a:bodyPr/>
          <a:lstStyle/>
          <a:p>
            <a:pPr lvl="0">
              <a:spcAft>
                <a:spcPts val="0"/>
              </a:spcAft>
              <a:buSzPct val="25000"/>
            </a:pPr>
            <a:r>
              <a:rPr lang="de-AT" sz="24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Umfangreichere Aktivitäten können als </a:t>
            </a:r>
            <a:r>
              <a:rPr lang="de-AT" sz="2400" dirty="0">
                <a:solidFill>
                  <a:srgbClr val="000000"/>
                </a:solidFill>
                <a:latin typeface="Calibri"/>
                <a:cs typeface="Calibri"/>
                <a:sym typeface="Calibri"/>
                <a:hlinkClick r:id="rId2"/>
              </a:rPr>
              <a:t>Projekte</a:t>
            </a:r>
            <a:r>
              <a:rPr lang="de-AT" sz="24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eingereicht werden.</a:t>
            </a:r>
          </a:p>
          <a:p>
            <a:pPr lvl="0">
              <a:spcAft>
                <a:spcPts val="0"/>
              </a:spcAft>
              <a:buSzPct val="25000"/>
            </a:pPr>
            <a:r>
              <a:rPr lang="de-AT" sz="24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Budgets können nur von </a:t>
            </a:r>
            <a:r>
              <a:rPr lang="de-AT" sz="2400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Expert.Schulen</a:t>
            </a:r>
            <a:r>
              <a:rPr lang="de-AT" sz="24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beantragt werden.</a:t>
            </a:r>
          </a:p>
          <a:p>
            <a:pPr lvl="0">
              <a:spcAft>
                <a:spcPts val="0"/>
              </a:spcAft>
              <a:buSzPct val="25000"/>
            </a:pPr>
            <a:r>
              <a:rPr lang="de-AT" sz="24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Für </a:t>
            </a:r>
            <a:r>
              <a:rPr lang="de-AT" sz="2400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SchiLFs</a:t>
            </a:r>
            <a:r>
              <a:rPr lang="de-AT" sz="24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/</a:t>
            </a:r>
            <a:r>
              <a:rPr lang="de-AT" sz="2400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SchüLFs</a:t>
            </a:r>
            <a:r>
              <a:rPr lang="de-AT" sz="24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de-AT" sz="24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müssen alle TN an der PH Oberösterreich registriert sein (sofern sie nicht über das Bundesland laufen).</a:t>
            </a:r>
            <a:br>
              <a:rPr lang="de-AT" sz="24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</a:br>
            <a:r>
              <a:rPr lang="de-AT" sz="24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Über „Meine Schule -&gt; </a:t>
            </a:r>
            <a:r>
              <a:rPr lang="de-AT" sz="2400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Badges</a:t>
            </a:r>
            <a:r>
              <a:rPr lang="de-AT" sz="24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“ kann der </a:t>
            </a:r>
            <a:r>
              <a:rPr lang="de-AT" sz="2400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html</a:t>
            </a:r>
            <a:r>
              <a:rPr lang="de-AT" sz="24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-Code entnommen werden.</a:t>
            </a:r>
            <a:endParaRPr lang="de-DE" sz="2400" dirty="0"/>
          </a:p>
        </p:txBody>
      </p:sp>
      <p:sp>
        <p:nvSpPr>
          <p:cNvPr id="4" name="Titel 2"/>
          <p:cNvSpPr>
            <a:spLocks noGrp="1"/>
          </p:cNvSpPr>
          <p:nvPr>
            <p:ph type="title"/>
          </p:nvPr>
        </p:nvSpPr>
        <p:spPr>
          <a:xfrm>
            <a:off x="471901" y="738727"/>
            <a:ext cx="8222100" cy="767699"/>
          </a:xfrm>
        </p:spPr>
        <p:txBody>
          <a:bodyPr/>
          <a:lstStyle/>
          <a:p>
            <a:r>
              <a:rPr lang="de-DE" sz="4800" dirty="0"/>
              <a:t>Wichtige Informationen</a:t>
            </a:r>
          </a:p>
        </p:txBody>
      </p:sp>
    </p:spTree>
    <p:extLst>
      <p:ext uri="{BB962C8B-B14F-4D97-AF65-F5344CB8AC3E}">
        <p14:creationId xmlns:p14="http://schemas.microsoft.com/office/powerpoint/2010/main" val="149644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471901" y="738726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buSzPct val="25000"/>
            </a:pPr>
            <a:r>
              <a:rPr lang="en-GB" sz="4800"/>
              <a:t>Unterstützung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471901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Aft>
                <a:spcPts val="0"/>
              </a:spcAft>
              <a:buSzPct val="25000"/>
            </a:pPr>
            <a:endParaRPr sz="1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Aft>
                <a:spcPts val="0"/>
              </a:spcAft>
              <a:buSzPct val="25000"/>
            </a:pPr>
            <a:r>
              <a:rPr lang="en-GB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Fachhochschulen Kärnten: </a:t>
            </a:r>
          </a:p>
          <a:p>
            <a:pPr marL="914377" lvl="1" indent="-457189"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Umfangreiche Angebote auch für Lehrer/innen</a:t>
            </a:r>
          </a:p>
          <a:p>
            <a:pPr marL="914377" lvl="1" indent="-457189"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Schulservice</a:t>
            </a:r>
            <a:r>
              <a:rPr lang="en-GB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spezielle</a:t>
            </a:r>
            <a:r>
              <a:rPr lang="en-GB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Workshops und Fachvorträge</a:t>
            </a:r>
          </a:p>
          <a:p>
            <a:pPr marL="914377" lvl="1" indent="-457189"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Anmeldung über </a:t>
            </a:r>
            <a:r>
              <a:rPr lang="en-GB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schulservice@fh-kaernten.at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EF7FF"/>
            </a:gs>
            <a:gs pos="19000">
              <a:srgbClr val="92D050"/>
            </a:gs>
            <a:gs pos="64000">
              <a:srgbClr val="56A51B"/>
            </a:gs>
            <a:gs pos="88000">
              <a:schemeClr val="lt1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71901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buSzPct val="25000"/>
            </a:pPr>
            <a:r>
              <a:rPr lang="en-GB" sz="4800" dirty="0"/>
              <a:t>Vision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71901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Aft>
                <a:spcPts val="0"/>
              </a:spcAft>
              <a:buSzPct val="25000"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Eine </a:t>
            </a: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nachhaltige Verankerung der digitalen Bildung</a:t>
            </a: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 den Kärntner Schulen, mit didaktisch überlegtem Einsatz in allen Fächern und </a:t>
            </a: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Stärkung der informatischen Grundbildung als Basisdisziplin</a:t>
            </a: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für eine zukunftsorientierte Gesellschaft. </a:t>
            </a:r>
          </a:p>
          <a:p>
            <a:pPr>
              <a:spcBef>
                <a:spcPts val="800"/>
              </a:spcBef>
              <a:spcAft>
                <a:spcPts val="0"/>
              </a:spcAft>
              <a:buSzPct val="25000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471901" y="738726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buSzPct val="25000"/>
            </a:pPr>
            <a:r>
              <a:rPr lang="en-GB" sz="4800"/>
              <a:t>Unterstützung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471901" y="1919075"/>
            <a:ext cx="8568092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Aft>
                <a:spcPts val="0"/>
              </a:spcAft>
              <a:buSzPct val="25000"/>
            </a:pPr>
            <a:endParaRPr sz="1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Aft>
                <a:spcPts val="0"/>
              </a:spcAft>
              <a:buSzPct val="25000"/>
            </a:pPr>
            <a:r>
              <a:rPr lang="en-GB" sz="2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Kleine</a:t>
            </a:r>
            <a:r>
              <a:rPr lang="en-GB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Zeitung: </a:t>
            </a:r>
          </a:p>
          <a:p>
            <a:pPr marL="914377" lvl="1" indent="-457189"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Angebote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für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Schüler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innen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und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Lehrkräfte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sowie</a:t>
            </a:r>
            <a:endParaRPr lang="en-GB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377" lvl="1" indent="-457189"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mediale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Begleitung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durch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Berichterstattung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Arbeitstitel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400" dirty="0">
                <a:solidFill>
                  <a:schemeClr val="accent4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Die </a:t>
            </a:r>
            <a:r>
              <a:rPr lang="en-GB" sz="2400" dirty="0" err="1">
                <a:solidFill>
                  <a:schemeClr val="accent4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veränderte</a:t>
            </a:r>
            <a:r>
              <a:rPr lang="en-GB" sz="2400" dirty="0">
                <a:solidFill>
                  <a:schemeClr val="accent4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accent4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Wirklichkeit</a:t>
            </a:r>
            <a:r>
              <a:rPr lang="en-GB" sz="2400" dirty="0">
                <a:solidFill>
                  <a:schemeClr val="accent4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in der </a:t>
            </a:r>
            <a:r>
              <a:rPr lang="en-GB" sz="2400" dirty="0" err="1">
                <a:solidFill>
                  <a:schemeClr val="accent4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digitalen</a:t>
            </a:r>
            <a:r>
              <a:rPr lang="en-GB" sz="2400" dirty="0">
                <a:solidFill>
                  <a:schemeClr val="accent4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Welt</a:t>
            </a:r>
          </a:p>
          <a:p>
            <a:pPr marL="914377" lvl="1" indent="-457189"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Projekt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“</a:t>
            </a:r>
            <a:r>
              <a:rPr lang="en-GB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Die </a:t>
            </a:r>
            <a:r>
              <a:rPr lang="en-GB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Gesichter</a:t>
            </a:r>
            <a:r>
              <a:rPr lang="en-GB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Kärntens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lang="en-GB" sz="2400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471901" y="738726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buSzPct val="25000"/>
            </a:pPr>
            <a:r>
              <a:rPr lang="en-GB" sz="4800"/>
              <a:t>Unterstützung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298905" y="1736195"/>
            <a:ext cx="8568092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Aft>
                <a:spcPts val="0"/>
              </a:spcAft>
              <a:buSzPct val="25000"/>
            </a:pPr>
            <a:r>
              <a:rPr lang="de-AT" sz="28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Firmen als </a:t>
            </a:r>
            <a:r>
              <a:rPr lang="en-GB" sz="2800" b="1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Projektpartner</a:t>
            </a:r>
            <a:r>
              <a:rPr lang="en-GB" sz="28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für</a:t>
            </a:r>
            <a:r>
              <a:rPr lang="en-GB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Schulen</a:t>
            </a:r>
            <a:r>
              <a:rPr lang="en-GB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914377" lvl="1" indent="-457189"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H.O.T. Heroes of tomorrow: </a:t>
            </a:r>
            <a:r>
              <a:rPr lang="de-AT" sz="2000" dirty="0">
                <a:solidFill>
                  <a:schemeClr val="accent4">
                    <a:lumMod val="10000"/>
                  </a:schemeClr>
                </a:solidFill>
              </a:rPr>
              <a:t>Marktanalyse „</a:t>
            </a:r>
            <a:r>
              <a:rPr lang="de-AT" sz="2000" b="1" dirty="0">
                <a:solidFill>
                  <a:schemeClr val="accent4">
                    <a:lumMod val="10000"/>
                  </a:schemeClr>
                </a:solidFill>
              </a:rPr>
              <a:t>E-Learning im Sport</a:t>
            </a:r>
            <a:r>
              <a:rPr lang="de-AT" sz="2000" dirty="0">
                <a:solidFill>
                  <a:schemeClr val="accent4">
                    <a:lumMod val="10000"/>
                  </a:schemeClr>
                </a:solidFill>
              </a:rPr>
              <a:t>“ </a:t>
            </a:r>
            <a:br>
              <a:rPr lang="de-AT" sz="2000" dirty="0">
                <a:solidFill>
                  <a:schemeClr val="accent4">
                    <a:lumMod val="10000"/>
                  </a:schemeClr>
                </a:solidFill>
              </a:rPr>
            </a:br>
            <a:r>
              <a:rPr lang="de-AT" sz="2000" dirty="0">
                <a:solidFill>
                  <a:schemeClr val="accent4">
                    <a:lumMod val="10000"/>
                  </a:schemeClr>
                </a:solidFill>
              </a:rPr>
              <a:t>Kontakt: </a:t>
            </a:r>
            <a:r>
              <a:rPr lang="de-AT" sz="2000" u="sng" dirty="0">
                <a:solidFill>
                  <a:schemeClr val="accent4">
                    <a:lumMod val="10000"/>
                  </a:schemeClr>
                </a:solidFill>
                <a:hlinkClick r:id="rId3"/>
              </a:rPr>
              <a:t>office@heroes-of-tomorrow.net</a:t>
            </a:r>
            <a:endParaRPr lang="de-AT" sz="2000" u="sng" dirty="0">
              <a:solidFill>
                <a:schemeClr val="accent4">
                  <a:lumMod val="10000"/>
                </a:schemeClr>
              </a:solidFill>
            </a:endParaRPr>
          </a:p>
          <a:p>
            <a:pPr marL="914377" lvl="1" indent="-457189">
              <a:spcAft>
                <a:spcPts val="0"/>
              </a:spcAft>
              <a:buSzPct val="100000"/>
              <a:buFont typeface="Arial"/>
              <a:buChar char="•"/>
            </a:pPr>
            <a:r>
              <a:rPr lang="de-AT" sz="2000" dirty="0" err="1">
                <a:solidFill>
                  <a:schemeClr val="accent4">
                    <a:lumMod val="10000"/>
                  </a:schemeClr>
                </a:solidFill>
              </a:rPr>
              <a:t>Liland</a:t>
            </a:r>
            <a:r>
              <a:rPr lang="de-AT" sz="2000" dirty="0">
                <a:solidFill>
                  <a:schemeClr val="accent4">
                    <a:lumMod val="10000"/>
                  </a:schemeClr>
                </a:solidFill>
              </a:rPr>
              <a:t> IT GmbH: </a:t>
            </a:r>
            <a:r>
              <a:rPr lang="de-AT" sz="2000" b="1" dirty="0">
                <a:solidFill>
                  <a:schemeClr val="accent4">
                    <a:lumMod val="10000"/>
                  </a:schemeClr>
                </a:solidFill>
              </a:rPr>
              <a:t>iPad Quiz </a:t>
            </a:r>
            <a:r>
              <a:rPr lang="de-AT" sz="2000" dirty="0">
                <a:solidFill>
                  <a:schemeClr val="accent4">
                    <a:lumMod val="10000"/>
                  </a:schemeClr>
                </a:solidFill>
              </a:rPr>
              <a:t>für Schulen Kontakt: </a:t>
            </a:r>
            <a:r>
              <a:rPr lang="de-AT" sz="2000" u="sng" dirty="0">
                <a:solidFill>
                  <a:schemeClr val="accent4">
                    <a:lumMod val="10000"/>
                  </a:schemeClr>
                </a:solidFill>
                <a:hlinkClick r:id="rId4"/>
              </a:rPr>
              <a:t>support@Lilandit.com</a:t>
            </a:r>
            <a:endParaRPr lang="de-AT" sz="2000" u="sng" dirty="0">
              <a:solidFill>
                <a:schemeClr val="accent4">
                  <a:lumMod val="10000"/>
                </a:schemeClr>
              </a:solidFill>
            </a:endParaRPr>
          </a:p>
          <a:p>
            <a:pPr marL="914377" lvl="1" indent="-457189">
              <a:spcAft>
                <a:spcPts val="0"/>
              </a:spcAft>
              <a:buSzPct val="100000"/>
              <a:buFont typeface="Arial"/>
              <a:buChar char="•"/>
            </a:pPr>
            <a:r>
              <a:rPr lang="de-AT" sz="2000" dirty="0" err="1">
                <a:solidFill>
                  <a:schemeClr val="accent4">
                    <a:lumMod val="10000"/>
                  </a:schemeClr>
                </a:solidFill>
              </a:rPr>
              <a:t>Lanmedia</a:t>
            </a:r>
            <a:r>
              <a:rPr lang="de-AT" sz="2000" dirty="0">
                <a:solidFill>
                  <a:schemeClr val="accent4">
                    <a:lumMod val="10000"/>
                  </a:schemeClr>
                </a:solidFill>
              </a:rPr>
              <a:t>: </a:t>
            </a:r>
            <a:r>
              <a:rPr lang="de-AT" sz="2000" b="1" dirty="0">
                <a:solidFill>
                  <a:schemeClr val="accent4">
                    <a:lumMod val="10000"/>
                  </a:schemeClr>
                </a:solidFill>
              </a:rPr>
              <a:t>Digital </a:t>
            </a:r>
            <a:r>
              <a:rPr lang="de-AT" sz="2000" b="1" dirty="0" err="1">
                <a:solidFill>
                  <a:schemeClr val="accent4">
                    <a:lumMod val="10000"/>
                  </a:schemeClr>
                </a:solidFill>
              </a:rPr>
              <a:t>Signature</a:t>
            </a:r>
            <a:r>
              <a:rPr lang="de-AT" sz="2000" b="1" dirty="0">
                <a:solidFill>
                  <a:schemeClr val="accent4">
                    <a:lumMod val="10000"/>
                  </a:schemeClr>
                </a:solidFill>
              </a:rPr>
              <a:t>-Lösung </a:t>
            </a:r>
            <a:r>
              <a:rPr lang="de-AT" sz="2000" dirty="0">
                <a:solidFill>
                  <a:schemeClr val="accent4">
                    <a:lumMod val="10000"/>
                  </a:schemeClr>
                </a:solidFill>
              </a:rPr>
              <a:t>für BHS-Schulen Kontakt: </a:t>
            </a:r>
            <a:r>
              <a:rPr lang="de-AT" sz="2000" u="sng" dirty="0">
                <a:solidFill>
                  <a:schemeClr val="accent4">
                    <a:lumMod val="10000"/>
                  </a:schemeClr>
                </a:solidFill>
                <a:hlinkClick r:id="rId5"/>
              </a:rPr>
              <a:t>Andreas.lanner@lanmedia.at</a:t>
            </a:r>
            <a:endParaRPr lang="de-AT" sz="2000" u="sng" dirty="0">
              <a:solidFill>
                <a:schemeClr val="accent4">
                  <a:lumMod val="10000"/>
                </a:schemeClr>
              </a:solidFill>
            </a:endParaRPr>
          </a:p>
          <a:p>
            <a:pPr lvl="1">
              <a:spcAft>
                <a:spcPts val="0"/>
              </a:spcAft>
              <a:buSzPct val="100000"/>
            </a:pPr>
            <a:endParaRPr lang="de-AT" dirty="0"/>
          </a:p>
          <a:p>
            <a:pPr marL="914377" lvl="1" indent="-457189">
              <a:spcAft>
                <a:spcPts val="0"/>
              </a:spcAft>
              <a:buSzPct val="100000"/>
              <a:buFont typeface="Arial"/>
              <a:buChar char="•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3931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471901" y="738726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buSzPct val="25000"/>
            </a:pPr>
            <a:r>
              <a:rPr lang="en-GB" sz="4800"/>
              <a:t>Unterstützung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298905" y="1736195"/>
            <a:ext cx="8568092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Aft>
                <a:spcPts val="0"/>
              </a:spcAft>
              <a:buSzPct val="25000"/>
            </a:pPr>
            <a:r>
              <a:rPr lang="de-AT" sz="28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Firmen als </a:t>
            </a:r>
            <a:r>
              <a:rPr lang="en-GB" sz="2800" b="1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Projektpartner</a:t>
            </a:r>
            <a:r>
              <a:rPr lang="en-GB" sz="28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für</a:t>
            </a:r>
            <a:r>
              <a:rPr lang="en-GB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Schulen</a:t>
            </a:r>
            <a:r>
              <a:rPr lang="en-GB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914377" lvl="1" indent="-457189">
              <a:spcAft>
                <a:spcPts val="0"/>
              </a:spcAft>
              <a:buSzPct val="100000"/>
              <a:buFont typeface="Arial"/>
              <a:buChar char="•"/>
            </a:pPr>
            <a:r>
              <a:rPr lang="de-AT" sz="2000" dirty="0">
                <a:solidFill>
                  <a:schemeClr val="accent4">
                    <a:lumMod val="10000"/>
                  </a:schemeClr>
                </a:solidFill>
              </a:rPr>
              <a:t>myAcker.com: </a:t>
            </a:r>
            <a:r>
              <a:rPr lang="de-AT" sz="2000" b="1" dirty="0">
                <a:solidFill>
                  <a:schemeClr val="accent4">
                    <a:lumMod val="10000"/>
                  </a:schemeClr>
                </a:solidFill>
              </a:rPr>
              <a:t>Online Garten </a:t>
            </a:r>
            <a:r>
              <a:rPr lang="de-AT" sz="2000" dirty="0">
                <a:solidFill>
                  <a:schemeClr val="accent4">
                    <a:lumMod val="10000"/>
                  </a:schemeClr>
                </a:solidFill>
              </a:rPr>
              <a:t>für VS Kontakt: </a:t>
            </a:r>
            <a:r>
              <a:rPr lang="de-AT" sz="2000" u="sng" dirty="0">
                <a:solidFill>
                  <a:schemeClr val="accent4">
                    <a:lumMod val="10000"/>
                  </a:schemeClr>
                </a:solidFill>
                <a:hlinkClick r:id="rId3"/>
              </a:rPr>
              <a:t>office@myacker.com</a:t>
            </a:r>
            <a:endParaRPr lang="de-AT" sz="2000" u="sng" dirty="0">
              <a:solidFill>
                <a:schemeClr val="accent4">
                  <a:lumMod val="10000"/>
                </a:schemeClr>
              </a:solidFill>
            </a:endParaRPr>
          </a:p>
          <a:p>
            <a:pPr marL="914377" lvl="1" indent="-457189">
              <a:spcAft>
                <a:spcPts val="0"/>
              </a:spcAft>
              <a:buSzPct val="100000"/>
              <a:buFont typeface="Arial"/>
              <a:buChar char="•"/>
            </a:pPr>
            <a:r>
              <a:rPr lang="de-AT" sz="2000" dirty="0" err="1">
                <a:solidFill>
                  <a:schemeClr val="accent4">
                    <a:lumMod val="10000"/>
                  </a:schemeClr>
                </a:solidFill>
              </a:rPr>
              <a:t>talentify</a:t>
            </a:r>
            <a:r>
              <a:rPr lang="de-AT" sz="2000" dirty="0">
                <a:solidFill>
                  <a:schemeClr val="accent4">
                    <a:lumMod val="10000"/>
                  </a:schemeClr>
                </a:solidFill>
              </a:rPr>
              <a:t> GmbH: </a:t>
            </a:r>
            <a:r>
              <a:rPr lang="de-AT" sz="2000" b="1" dirty="0" err="1">
                <a:solidFill>
                  <a:schemeClr val="accent4">
                    <a:lumMod val="10000"/>
                  </a:schemeClr>
                </a:solidFill>
              </a:rPr>
              <a:t>SchülerInnen</a:t>
            </a:r>
            <a:r>
              <a:rPr lang="de-AT" sz="2000" b="1" dirty="0">
                <a:solidFill>
                  <a:schemeClr val="accent4">
                    <a:lumMod val="10000"/>
                  </a:schemeClr>
                </a:solidFill>
              </a:rPr>
              <a:t> helfen </a:t>
            </a:r>
            <a:r>
              <a:rPr lang="de-AT" sz="2000" b="1" dirty="0" err="1">
                <a:solidFill>
                  <a:schemeClr val="accent4">
                    <a:lumMod val="10000"/>
                  </a:schemeClr>
                </a:solidFill>
              </a:rPr>
              <a:t>SchülerInnen</a:t>
            </a:r>
            <a:r>
              <a:rPr lang="de-AT" sz="2000" b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br>
              <a:rPr lang="de-AT" sz="2000" dirty="0">
                <a:solidFill>
                  <a:schemeClr val="accent4">
                    <a:lumMod val="10000"/>
                  </a:schemeClr>
                </a:solidFill>
              </a:rPr>
            </a:br>
            <a:r>
              <a:rPr lang="de-AT" sz="2000" dirty="0">
                <a:solidFill>
                  <a:schemeClr val="accent4">
                    <a:lumMod val="10000"/>
                  </a:schemeClr>
                </a:solidFill>
              </a:rPr>
              <a:t>Kontakt: </a:t>
            </a:r>
            <a:r>
              <a:rPr lang="de-AT" sz="2000" u="sng" dirty="0">
                <a:solidFill>
                  <a:schemeClr val="accent4">
                    <a:lumMod val="10000"/>
                  </a:schemeClr>
                </a:solidFill>
                <a:hlinkClick r:id="rId4"/>
              </a:rPr>
              <a:t>bernhard@talentify.at</a:t>
            </a:r>
            <a:endParaRPr lang="de-AT" sz="2000" u="sng" dirty="0">
              <a:solidFill>
                <a:schemeClr val="accent4">
                  <a:lumMod val="10000"/>
                </a:schemeClr>
              </a:solidFill>
            </a:endParaRPr>
          </a:p>
          <a:p>
            <a:pPr marL="914377" lvl="1" indent="-457189">
              <a:spcAft>
                <a:spcPts val="0"/>
              </a:spcAft>
              <a:buSzPct val="100000"/>
              <a:buFont typeface="Arial"/>
              <a:buChar char="•"/>
            </a:pPr>
            <a:r>
              <a:rPr lang="de-AT" sz="2000" dirty="0">
                <a:solidFill>
                  <a:schemeClr val="accent4">
                    <a:lumMod val="10000"/>
                  </a:schemeClr>
                </a:solidFill>
              </a:rPr>
              <a:t>KELAG (Kärntner </a:t>
            </a:r>
            <a:r>
              <a:rPr lang="de-AT" sz="2000" dirty="0" err="1">
                <a:solidFill>
                  <a:schemeClr val="accent4">
                    <a:lumMod val="10000"/>
                  </a:schemeClr>
                </a:solidFill>
              </a:rPr>
              <a:t>Elektrizitäts</a:t>
            </a:r>
            <a:r>
              <a:rPr lang="de-AT" sz="2000" dirty="0">
                <a:solidFill>
                  <a:schemeClr val="accent4">
                    <a:lumMod val="10000"/>
                  </a:schemeClr>
                </a:solidFill>
              </a:rPr>
              <a:t> – Aktiengesellschaft): </a:t>
            </a:r>
            <a:r>
              <a:rPr lang="de-AT" sz="2000" b="1" dirty="0">
                <a:solidFill>
                  <a:schemeClr val="accent4">
                    <a:lumMod val="10000"/>
                  </a:schemeClr>
                </a:solidFill>
              </a:rPr>
              <a:t>Förderung der Digitalen Kompetenzen mithilfe von e-Learning Ansätzen: </a:t>
            </a:r>
            <a:r>
              <a:rPr lang="de-AT" sz="2000" dirty="0">
                <a:solidFill>
                  <a:schemeClr val="accent4">
                    <a:lumMod val="10000"/>
                  </a:schemeClr>
                </a:solidFill>
                <a:hlinkClick r:id="rId5"/>
              </a:rPr>
              <a:t>christian.moertl@kelag.at</a:t>
            </a:r>
            <a:endParaRPr lang="de-AT" sz="2000" dirty="0">
              <a:solidFill>
                <a:schemeClr val="accent4">
                  <a:lumMod val="10000"/>
                </a:schemeClr>
              </a:solidFill>
            </a:endParaRPr>
          </a:p>
          <a:p>
            <a:pPr lvl="1">
              <a:spcAft>
                <a:spcPts val="0"/>
              </a:spcAft>
              <a:buSzPct val="100000"/>
            </a:pPr>
            <a:endParaRPr lang="de-AT" sz="1800" dirty="0">
              <a:solidFill>
                <a:schemeClr val="accent4">
                  <a:lumMod val="10000"/>
                </a:schemeClr>
              </a:solidFill>
            </a:endParaRPr>
          </a:p>
          <a:p>
            <a:pPr marL="914377" lvl="1" indent="-457189">
              <a:spcAft>
                <a:spcPts val="0"/>
              </a:spcAft>
              <a:buSzPct val="100000"/>
              <a:buFont typeface="Arial"/>
              <a:buChar char="•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8417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471901" y="738726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buSzPct val="25000"/>
            </a:pPr>
            <a:r>
              <a:rPr lang="en-GB" sz="4800"/>
              <a:t>Kontakt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471901" y="1919075"/>
            <a:ext cx="8568092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Aft>
                <a:spcPts val="0"/>
              </a:spcAft>
              <a:buSzPct val="25000"/>
            </a:pPr>
            <a:r>
              <a:rPr lang="en-GB" sz="28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ARGE </a:t>
            </a:r>
            <a:r>
              <a:rPr lang="en-GB" sz="2800" b="1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eEducation</a:t>
            </a:r>
            <a:r>
              <a:rPr lang="en-GB" sz="28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 Kärnten</a:t>
            </a:r>
          </a:p>
          <a:p>
            <a:pPr marL="914377" lvl="1" indent="-457189"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Koordination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Mag. Edmund Huditz: </a:t>
            </a:r>
            <a:r>
              <a:rPr lang="en-GB" sz="2400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huditz@gmail.com</a:t>
            </a:r>
          </a:p>
          <a:p>
            <a:pPr marL="914377" lvl="1" indent="-457189"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Ansprechperson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Bereich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BMHS: </a:t>
            </a:r>
            <a:r>
              <a:rPr lang="en-GB" sz="2400" u="sng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MMag</a:t>
            </a:r>
            <a:r>
              <a:rPr lang="en-GB" sz="2400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. Birgit </a:t>
            </a:r>
            <a:r>
              <a:rPr lang="en-GB" sz="2400" u="sng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Albaner</a:t>
            </a:r>
            <a:endParaRPr lang="en-GB" sz="2400" u="sng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  <a:p>
            <a:pPr marL="914377" lvl="1" indent="-457189"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Ansprechperson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Bereich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NMS: </a:t>
            </a:r>
            <a:r>
              <a:rPr lang="en-GB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Herbert </a:t>
            </a:r>
            <a:r>
              <a:rPr lang="en-GB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Rainsperger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Ansprechperson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Bereich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VS: </a:t>
            </a:r>
            <a:r>
              <a:rPr lang="en-GB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Mag. Sonja </a:t>
            </a:r>
            <a:r>
              <a:rPr lang="en-GB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Morak</a:t>
            </a:r>
            <a:endParaRPr lang="en-GB" sz="24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  <a:p>
            <a:pPr marL="0" lvl="1">
              <a:spcAft>
                <a:spcPts val="0"/>
              </a:spcAft>
              <a:buSzPct val="25000"/>
            </a:pPr>
            <a:r>
              <a:rPr lang="en-GB" sz="2400" b="1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Hier</a:t>
            </a:r>
            <a:r>
              <a:rPr lang="en-GB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melden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Sie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Ihre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Schule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zum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Jahr</a:t>
            </a:r>
            <a:r>
              <a:rPr lang="en-GB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der </a:t>
            </a:r>
            <a:r>
              <a:rPr lang="en-GB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digitalen</a:t>
            </a:r>
            <a:r>
              <a:rPr lang="en-GB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Bildung</a:t>
            </a:r>
            <a:r>
              <a:rPr lang="en-GB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an!</a:t>
            </a:r>
          </a:p>
          <a:p>
            <a:pPr marL="0" lvl="1">
              <a:spcAft>
                <a:spcPts val="0"/>
              </a:spcAft>
              <a:buSzPct val="25000"/>
            </a:pPr>
            <a:endParaRPr lang="en-GB" sz="24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471901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buSzPct val="25000"/>
            </a:pPr>
            <a:r>
              <a:rPr lang="en-GB" sz="4800"/>
              <a:t>Links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5680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Aft>
                <a:spcPts val="0"/>
              </a:spcAft>
              <a:buSzPct val="25000"/>
            </a:pPr>
            <a:endParaRPr sz="1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spcAft>
                <a:spcPts val="0"/>
              </a:spcAft>
              <a:buSzPct val="25000"/>
            </a:pPr>
            <a:r>
              <a:rPr lang="en-GB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Zusammenfassung</a:t>
            </a:r>
            <a:r>
              <a:rPr lang="en-GB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der </a:t>
            </a:r>
            <a:r>
              <a:rPr lang="en-GB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wichtigsten</a:t>
            </a:r>
            <a:r>
              <a:rPr lang="en-GB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Infos</a:t>
            </a:r>
            <a:r>
              <a:rPr lang="en-GB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lvl="1" algn="ctr">
              <a:spcAft>
                <a:spcPts val="0"/>
              </a:spcAft>
              <a:buSzPct val="25000"/>
            </a:pPr>
            <a:r>
              <a:rPr lang="de-AT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eeducation.lsr-ktn.gv.at</a:t>
            </a:r>
            <a:endParaRPr lang="de-AT" sz="4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1" algn="ctr">
              <a:spcAft>
                <a:spcPts val="0"/>
              </a:spcAft>
              <a:buSzPct val="25000"/>
            </a:pPr>
            <a:r>
              <a:rPr lang="de-AT" sz="3200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Präsentationen: </a:t>
            </a:r>
            <a:r>
              <a:rPr lang="de-AT" sz="3200" u="sng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  <a:hlinkClick r:id="rId4"/>
              </a:rPr>
              <a:t>https://titanpad.com/jddb</a:t>
            </a:r>
            <a:endParaRPr lang="en-GB" sz="3200" u="sng" dirty="0">
              <a:solidFill>
                <a:schemeClr val="hlink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/>
        </p:nvSpPr>
        <p:spPr>
          <a:xfrm>
            <a:off x="468409" y="4559955"/>
            <a:ext cx="8191273" cy="4040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prst="angle"/>
          </a:sp3d>
        </p:spPr>
        <p:txBody>
          <a:bodyPr>
            <a:prstTxWarp prst="textPlain">
              <a:avLst>
                <a:gd name="adj" fmla="val 49955"/>
              </a:avLst>
            </a:prstTxWarp>
          </a:bodyPr>
          <a:lstStyle/>
          <a:p>
            <a:pPr lvl="0" algn="ctr"/>
            <a:r>
              <a:rPr dirty="0" err="1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</a:rPr>
              <a:t>Danke</a:t>
            </a:r>
            <a:r>
              <a:rPr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</a:rPr>
              <a:t> </a:t>
            </a:r>
            <a:r>
              <a:rPr dirty="0" err="1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</a:rPr>
              <a:t>für</a:t>
            </a:r>
            <a:r>
              <a:rPr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</a:rPr>
              <a:t> </a:t>
            </a:r>
            <a:r>
              <a:rPr dirty="0" err="1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</a:rPr>
              <a:t>Ihre</a:t>
            </a:r>
            <a:r>
              <a:rPr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</a:rPr>
              <a:t> </a:t>
            </a:r>
            <a:r>
              <a:rPr dirty="0" err="1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</a:rPr>
              <a:t>Aufmerksamkeit</a:t>
            </a:r>
            <a:r>
              <a:rPr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71901" y="738726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buSzPct val="25000"/>
            </a:pPr>
            <a:r>
              <a:rPr lang="en-GB" sz="4800"/>
              <a:t>Strategie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71901" y="1919075"/>
            <a:ext cx="8222100" cy="293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-GB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Stärkung</a:t>
            </a:r>
            <a:r>
              <a:rPr lang="en-GB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der </a:t>
            </a:r>
            <a:r>
              <a:rPr lang="en-GB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Schulen</a:t>
            </a:r>
            <a:br>
              <a:rPr lang="en-GB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durch</a:t>
            </a:r>
            <a:r>
              <a:rPr lang="en-GB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div. </a:t>
            </a:r>
            <a:r>
              <a:rPr lang="en-GB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Angebote</a:t>
            </a:r>
            <a:r>
              <a:rPr lang="en-GB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z.B</a:t>
            </a:r>
            <a:r>
              <a:rPr lang="en-GB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Schulungen</a:t>
            </a:r>
            <a:r>
              <a:rPr lang="en-GB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Kooperationen</a:t>
            </a:r>
            <a:r>
              <a:rPr lang="en-GB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GB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Vernetzung</a:t>
            </a:r>
            <a:endParaRPr lang="en-GB"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377" lvl="1" indent="-457189"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mit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anderen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Schulen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Partnern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und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Initiativen</a:t>
            </a:r>
            <a:endParaRPr lang="en-GB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377" lvl="1" indent="-457189"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mit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der Region </a:t>
            </a:r>
          </a:p>
          <a:p>
            <a:pPr marL="914377" lvl="1" indent="-457189"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Vorreiter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für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eEducation</a:t>
            </a:r>
            <a:r>
              <a:rPr lang="en-GB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Austria</a:t>
            </a:r>
          </a:p>
          <a:p>
            <a:pPr>
              <a:spcBef>
                <a:spcPts val="1600"/>
              </a:spcBef>
              <a:spcAft>
                <a:spcPts val="0"/>
              </a:spcAft>
              <a:buSzPct val="25000"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71901" y="738726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buSzPct val="25000"/>
            </a:pPr>
            <a:r>
              <a:rPr lang="en-GB" sz="4800" dirty="0" err="1"/>
              <a:t>Strategie</a:t>
            </a:r>
            <a:endParaRPr lang="en-GB" sz="4800" dirty="0"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71901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33333"/>
              </a:lnSpc>
              <a:spcAft>
                <a:spcPts val="0"/>
              </a:spcAft>
              <a:buClr>
                <a:srgbClr val="000000"/>
              </a:buClr>
              <a:buSzPct val="25000"/>
            </a:pPr>
            <a:endParaRPr sz="24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Digitale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Bildung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einbeziehen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das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Schulentwicklungskonzept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800080" lvl="1" indent="-342891">
              <a:spcBef>
                <a:spcPts val="16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http://www.digikomp.at/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(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für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Schüler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innen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800080" lvl="1" indent="-342891">
              <a:spcBef>
                <a:spcPts val="16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http://www.digicheck.at/</a:t>
            </a:r>
            <a:r>
              <a:rPr lang="en-GB" sz="2400" dirty="0"/>
              <a:t>  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für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Lehrer/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innen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>
              <a:spcBef>
                <a:spcPts val="1600"/>
              </a:spcBef>
              <a:spcAft>
                <a:spcPts val="0"/>
              </a:spcAft>
              <a:buSzPct val="25000"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71901" y="738726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buSzPct val="25000"/>
            </a:pPr>
            <a:r>
              <a:rPr lang="en-GB" sz="4800" dirty="0" err="1"/>
              <a:t>Strategie</a:t>
            </a:r>
            <a:endParaRPr lang="en-GB" sz="4800" dirty="0"/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71901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Aft>
                <a:spcPts val="0"/>
              </a:spcAft>
              <a:buSzPct val="25000"/>
            </a:pPr>
            <a:endParaRPr sz="1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Aft>
                <a:spcPts val="0"/>
              </a:spcAft>
              <a:buSzPct val="25000"/>
            </a:pPr>
            <a:r>
              <a:rPr lang="en-GB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Alleinstellungsmerkmal</a:t>
            </a:r>
            <a:endParaRPr lang="en-GB"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Aft>
                <a:spcPts val="0"/>
              </a:spcAft>
              <a:buSzPct val="25000"/>
            </a:pPr>
            <a:endParaRPr sz="7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Aft>
                <a:spcPts val="0"/>
              </a:spcAft>
              <a:buSzPct val="25000"/>
            </a:pP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Augenmerk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auf </a:t>
            </a:r>
            <a:r>
              <a:rPr lang="en-GB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kreative</a:t>
            </a:r>
            <a:r>
              <a:rPr lang="en-GB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musische</a:t>
            </a:r>
            <a:r>
              <a:rPr lang="en-GB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und </a:t>
            </a:r>
            <a:r>
              <a:rPr lang="en-GB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künstlerische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Bereiche</a:t>
            </a:r>
            <a:endParaRPr lang="en-GB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080" lvl="1" indent="-342891"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durch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Beteiligung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 (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bundesweiten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GB" sz="2400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Wettbewerben</a:t>
            </a:r>
            <a:endParaRPr lang="en-GB" sz="2400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marL="800080" lvl="1" indent="-342891"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Projekte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Bereich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Entrepreneurship Management</a:t>
            </a:r>
          </a:p>
          <a:p>
            <a:pPr marL="800080" lvl="1" indent="-342891"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71901" y="738726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buSzPct val="25000"/>
            </a:pPr>
            <a:r>
              <a:rPr lang="en-GB" sz="4800" dirty="0" err="1"/>
              <a:t>Strategie</a:t>
            </a:r>
            <a:endParaRPr lang="en-GB" sz="4800" dirty="0"/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471901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-GB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</a:t>
            </a:r>
            <a:r>
              <a:rPr lang="en-GB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Rahmen</a:t>
            </a:r>
            <a:r>
              <a:rPr lang="en-GB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der </a:t>
            </a:r>
            <a:r>
              <a:rPr lang="en-GB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Schulentwicklung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800080" lvl="1" indent="-342891">
              <a:lnSpc>
                <a:spcPct val="120000"/>
              </a:lnSpc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Orientierung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am “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Fokus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auf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Digitale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Kompetenzen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 des </a:t>
            </a:r>
            <a:r>
              <a:rPr lang="en-GB" sz="2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School Walk Through</a:t>
            </a:r>
            <a:r>
              <a:rPr lang="en-GB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für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Sek1-Schulen</a:t>
            </a:r>
          </a:p>
          <a:p>
            <a:pPr marL="800080" lvl="1" indent="-342891"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Angebot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von </a:t>
            </a:r>
            <a:r>
              <a:rPr lang="en-GB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SchiLFs</a:t>
            </a:r>
            <a:r>
              <a:rPr lang="en-GB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und </a:t>
            </a:r>
            <a:r>
              <a:rPr lang="en-GB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SchüLFs</a:t>
            </a:r>
            <a:r>
              <a:rPr lang="en-GB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für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die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einzelnen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Fächer</a:t>
            </a:r>
            <a:endParaRPr lang="en-GB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71901" y="738726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buSzPct val="25000"/>
            </a:pPr>
            <a:r>
              <a:rPr lang="en-GB" sz="4800" dirty="0" err="1"/>
              <a:t>Zwischenstand</a:t>
            </a:r>
            <a:endParaRPr lang="en-GB" sz="4800" dirty="0"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526051" cy="293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891" indent="-342891">
              <a:spcAft>
                <a:spcPts val="0"/>
              </a:spcAft>
              <a:buSzPct val="100000"/>
            </a:pPr>
            <a:r>
              <a:rPr lang="de-AT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Beteiligung</a:t>
            </a:r>
            <a:r>
              <a:rPr lang="de-AT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von 74 Kärntner Schulen (36 bei </a:t>
            </a:r>
            <a:r>
              <a:rPr lang="de-AT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eEducation</a:t>
            </a:r>
            <a:r>
              <a:rPr lang="de-AT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Austria)</a:t>
            </a:r>
          </a:p>
          <a:p>
            <a:r>
              <a:rPr lang="de-AT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Betreuung durch ARGE </a:t>
            </a:r>
            <a:r>
              <a:rPr lang="de-AT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eEducation</a:t>
            </a:r>
            <a:r>
              <a:rPr lang="de-AT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Kärnten</a:t>
            </a:r>
            <a:br>
              <a:rPr lang="de-AT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AT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de-AT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VertreterInnen</a:t>
            </a:r>
            <a:r>
              <a:rPr lang="de-AT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der Kärntner Bildungseinrichtungen </a:t>
            </a:r>
            <a:br>
              <a:rPr lang="de-AT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AT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regelmäßige Planungstreffen am LSR </a:t>
            </a:r>
            <a:br>
              <a:rPr lang="de-AT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AT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Homepage: </a:t>
            </a:r>
            <a:r>
              <a:rPr lang="de-AT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eeducation.lsr-ktn.gv.at</a:t>
            </a:r>
            <a:r>
              <a:rPr lang="de-AT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- </a:t>
            </a:r>
            <a:r>
              <a:rPr lang="de-AT" sz="2400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mit Kalender!</a:t>
            </a:r>
            <a:br>
              <a:rPr lang="de-AT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AT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Eingebunden</a:t>
            </a:r>
            <a:r>
              <a:rPr lang="de-AT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in: </a:t>
            </a:r>
            <a:r>
              <a:rPr lang="de-AT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eEducation</a:t>
            </a:r>
            <a:r>
              <a:rPr lang="de-AT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 Austria</a:t>
            </a:r>
            <a:endParaRPr lang="de-AT" dirty="0"/>
          </a:p>
          <a:p>
            <a:pPr marL="342891" indent="-342891">
              <a:spcAft>
                <a:spcPts val="0"/>
              </a:spcAft>
              <a:buSzPct val="100000"/>
            </a:pPr>
            <a:endParaRPr lang="de-AT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91" indent="-342891">
              <a:spcAft>
                <a:spcPts val="0"/>
              </a:spcAft>
              <a:buSzPct val="100000"/>
            </a:pPr>
            <a:endParaRPr lang="en-GB"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1600"/>
              </a:spcBef>
              <a:spcAft>
                <a:spcPts val="0"/>
              </a:spcAft>
              <a:buSzPct val="25000"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526051" cy="293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Aft>
                <a:spcPts val="0"/>
              </a:spcAft>
              <a:buSzPct val="25000"/>
            </a:pPr>
            <a:r>
              <a:rPr lang="en-GB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Lehrer/</a:t>
            </a:r>
            <a:r>
              <a:rPr lang="en-GB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innen-Fortbildung</a:t>
            </a:r>
            <a:r>
              <a:rPr lang="en-GB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GB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Kärntner</a:t>
            </a:r>
            <a:r>
              <a:rPr lang="en-GB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Schulen</a:t>
            </a:r>
            <a:endParaRPr lang="en-GB" sz="2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354" indent="-360354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Modul 1</a:t>
            </a:r>
            <a:r>
              <a:rPr lang="en-GB" sz="2400" dirty="0">
                <a:solidFill>
                  <a:srgbClr val="000000"/>
                </a:solidFill>
              </a:rPr>
              <a:t> – </a:t>
            </a:r>
            <a:r>
              <a:rPr lang="en-GB" sz="2400" dirty="0" err="1">
                <a:solidFill>
                  <a:srgbClr val="000000"/>
                </a:solidFill>
              </a:rPr>
              <a:t>Digitale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Kompetenzen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für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effizienten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Unterricht</a:t>
            </a:r>
            <a:endParaRPr lang="en-GB" sz="2400" dirty="0">
              <a:solidFill>
                <a:srgbClr val="000000"/>
              </a:solidFill>
            </a:endParaRPr>
          </a:p>
          <a:p>
            <a:pPr marL="360354" indent="-360354"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Modul 2</a:t>
            </a:r>
            <a:r>
              <a:rPr lang="en-GB" sz="2400" dirty="0">
                <a:solidFill>
                  <a:srgbClr val="000000"/>
                </a:solidFill>
              </a:rPr>
              <a:t> – ‚</a:t>
            </a:r>
            <a:r>
              <a:rPr lang="en-GB" sz="2400" dirty="0" err="1">
                <a:solidFill>
                  <a:srgbClr val="000000"/>
                </a:solidFill>
              </a:rPr>
              <a:t>Moderatorenkoffer</a:t>
            </a:r>
            <a:r>
              <a:rPr lang="en-GB" sz="2400" dirty="0">
                <a:solidFill>
                  <a:srgbClr val="000000"/>
                </a:solidFill>
              </a:rPr>
              <a:t>‘ der </a:t>
            </a:r>
            <a:r>
              <a:rPr lang="en-GB" sz="2400" dirty="0" err="1">
                <a:solidFill>
                  <a:srgbClr val="000000"/>
                </a:solidFill>
              </a:rPr>
              <a:t>Neuzeit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br>
              <a:rPr lang="en-GB" sz="2400" dirty="0">
                <a:solidFill>
                  <a:srgbClr val="000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		</a:t>
            </a:r>
            <a:br>
              <a:rPr lang="de-AT" sz="2800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de-AT" sz="2800" dirty="0" err="1">
                <a:solidFill>
                  <a:srgbClr val="000000"/>
                </a:solidFill>
                <a:latin typeface="Calibri"/>
                <a:cs typeface="Calibri"/>
              </a:rPr>
              <a:t>facebook</a:t>
            </a:r>
            <a:r>
              <a:rPr lang="de-AT" sz="2800" dirty="0">
                <a:solidFill>
                  <a:srgbClr val="000000"/>
                </a:solidFill>
                <a:latin typeface="Calibri"/>
                <a:cs typeface="Calibri"/>
              </a:rPr>
              <a:t>-Seite für Schüler*innen: </a:t>
            </a:r>
            <a:br>
              <a:rPr lang="de-AT" sz="2800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de-AT" sz="280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lang="de-AT" sz="2800" dirty="0" err="1">
                <a:solidFill>
                  <a:srgbClr val="000000"/>
                </a:solidFill>
                <a:latin typeface="Calibri"/>
                <a:cs typeface="Calibri"/>
              </a:rPr>
              <a:t>youngEurope</a:t>
            </a:r>
            <a:r>
              <a:rPr lang="de-AT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de-AT" sz="2800" dirty="0">
                <a:hlinkClick r:id="rId3"/>
              </a:rPr>
              <a:t>http://bit.ly/2bX02bU</a:t>
            </a:r>
            <a:endParaRPr lang="de-AT" sz="2800" dirty="0"/>
          </a:p>
          <a:p>
            <a:pPr>
              <a:spcAft>
                <a:spcPts val="0"/>
              </a:spcAft>
              <a:buSzPct val="100000"/>
            </a:pPr>
            <a:endParaRPr lang="en-GB" sz="2400" dirty="0">
              <a:solidFill>
                <a:srgbClr val="000000"/>
              </a:solidFill>
            </a:endParaRPr>
          </a:p>
          <a:p>
            <a:pPr>
              <a:spcBef>
                <a:spcPts val="1600"/>
              </a:spcBef>
              <a:spcAft>
                <a:spcPts val="0"/>
              </a:spcAft>
              <a:buSzPct val="25000"/>
            </a:pPr>
            <a:endParaRPr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dirty="0"/>
              <a:t>Aktuelle </a:t>
            </a:r>
            <a:r>
              <a:rPr lang="en-GB" sz="4800" dirty="0" err="1"/>
              <a:t>Aktivitäten</a:t>
            </a:r>
            <a:endParaRPr lang="de-DE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471901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Aft>
                <a:spcPts val="0"/>
              </a:spcAft>
              <a:buSzPct val="25000"/>
            </a:pPr>
            <a:r>
              <a:rPr lang="en-GB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Laufende</a:t>
            </a:r>
            <a:r>
              <a:rPr lang="en-GB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Teilnahme</a:t>
            </a:r>
            <a:r>
              <a:rPr lang="en-GB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am </a:t>
            </a:r>
            <a:r>
              <a:rPr lang="en-GB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Safer Internet </a:t>
            </a:r>
            <a:r>
              <a:rPr lang="en-GB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Projekt</a:t>
            </a:r>
            <a:r>
              <a:rPr lang="en-GB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GB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080" lvl="1" indent="-342891"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Erhöhung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der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Sicherheit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Netz</a:t>
            </a:r>
            <a:endParaRPr lang="en-GB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080" lvl="1" indent="-342891"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Nähere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Information: </a:t>
            </a:r>
            <a:r>
              <a:rPr lang="en-GB" sz="2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https://www.saferinternet.at/saferinternetday</a:t>
            </a:r>
            <a:r>
              <a:rPr lang="en-GB" sz="2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/</a:t>
            </a:r>
          </a:p>
          <a:p>
            <a:pPr marL="800080" lvl="1" indent="-342891"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Kärntner</a:t>
            </a:r>
            <a:r>
              <a:rPr lang="en-GB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Schwerpunkt</a:t>
            </a:r>
            <a:r>
              <a:rPr lang="en-GB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GB" sz="2400" b="1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GB" sz="2400" b="1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Gegen</a:t>
            </a:r>
            <a:r>
              <a:rPr lang="en-GB" sz="2400" b="1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Hass und </a:t>
            </a:r>
            <a:r>
              <a:rPr lang="en-GB" sz="2400" b="1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Ausgrenzung</a:t>
            </a:r>
            <a:r>
              <a:rPr lang="en-GB" sz="2400" b="1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471901" y="738727"/>
            <a:ext cx="8222100" cy="767699"/>
          </a:xfrm>
        </p:spPr>
        <p:txBody>
          <a:bodyPr/>
          <a:lstStyle/>
          <a:p>
            <a:r>
              <a:rPr lang="de-DE" sz="4800" dirty="0"/>
              <a:t>Aktuelle </a:t>
            </a:r>
            <a:r>
              <a:rPr lang="en-GB" sz="4800" dirty="0" err="1"/>
              <a:t>Aktivitäten</a:t>
            </a:r>
            <a:endParaRPr lang="de-DE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terial">
  <a:themeElements>
    <a:clrScheme name="Benutzerdefiniert 4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FF0000"/>
      </a:hlink>
      <a:folHlink>
        <a:srgbClr val="FF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542</Words>
  <Application>Microsoft Office PowerPoint</Application>
  <PresentationFormat>Bildschirmpräsentation (16:9)</PresentationFormat>
  <Paragraphs>105</Paragraphs>
  <Slides>25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25</vt:i4>
      </vt:variant>
    </vt:vector>
  </HeadingPairs>
  <TitlesOfParts>
    <vt:vector size="31" baseType="lpstr">
      <vt:lpstr>Calibri</vt:lpstr>
      <vt:lpstr>Courier New</vt:lpstr>
      <vt:lpstr>Roboto</vt:lpstr>
      <vt:lpstr>Arial</vt:lpstr>
      <vt:lpstr>material</vt:lpstr>
      <vt:lpstr>material</vt:lpstr>
      <vt:lpstr>PowerPoint-Präsentation</vt:lpstr>
      <vt:lpstr>Vision</vt:lpstr>
      <vt:lpstr>Strategie</vt:lpstr>
      <vt:lpstr>Strategie</vt:lpstr>
      <vt:lpstr>Strategie</vt:lpstr>
      <vt:lpstr>Strategie</vt:lpstr>
      <vt:lpstr>Zwischenstand</vt:lpstr>
      <vt:lpstr>Aktuelle Aktivitäten</vt:lpstr>
      <vt:lpstr>Aktuelle Aktivitäten</vt:lpstr>
      <vt:lpstr>Aktuelle Aktivitäten</vt:lpstr>
      <vt:lpstr>Laufende Aktivitäten</vt:lpstr>
      <vt:lpstr>Laufende Aktivitäten</vt:lpstr>
      <vt:lpstr>Geplante Aktivitäten</vt:lpstr>
      <vt:lpstr>Geplante Aktivitäten</vt:lpstr>
      <vt:lpstr>Geplante Aktivitäten</vt:lpstr>
      <vt:lpstr>Wichtige Informationen</vt:lpstr>
      <vt:lpstr>Wichtige Informationen</vt:lpstr>
      <vt:lpstr>Wichtige Informationen</vt:lpstr>
      <vt:lpstr>Unterstützung</vt:lpstr>
      <vt:lpstr>Unterstützung</vt:lpstr>
      <vt:lpstr>Unterstützung</vt:lpstr>
      <vt:lpstr>Unterstützung</vt:lpstr>
      <vt:lpstr>Kontakt</vt:lpstr>
      <vt:lpstr>Links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Edmund Huditz</dc:creator>
  <cp:lastModifiedBy>Edmund Huditz</cp:lastModifiedBy>
  <cp:revision>21</cp:revision>
  <dcterms:modified xsi:type="dcterms:W3CDTF">2017-03-19T07:11:21Z</dcterms:modified>
</cp:coreProperties>
</file>